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59db681d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59db681d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267aae24e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267aae24e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7515d8a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7515d8a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59db681d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59db681d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47515d8a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47515d8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59db681d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59db681d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7FFEF">
            <a:alpha val="3536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hyperlink" Target="https://en.wikipedia.org/wiki/Mount_Ararat" TargetMode="External"/><Relationship Id="rId5" Type="http://schemas.openxmlformats.org/officeDocument/2006/relationships/hyperlink" Target="https://en.wikipedia.org/wiki/Ishak_Pasha_Palac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" type="subTitle"/>
          </p:nvPr>
        </p:nvSpPr>
        <p:spPr>
          <a:xfrm>
            <a:off x="1705375" y="267050"/>
            <a:ext cx="4009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Travel vs Geography</a:t>
            </a:r>
            <a:endParaRPr sz="1800"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  PROJECT 3</a:t>
            </a:r>
            <a:endParaRPr sz="1200">
              <a:solidFill>
                <a:schemeClr val="dk1"/>
              </a:solidFill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Cengiz Imga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0" y="4693675"/>
            <a:ext cx="3354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4A86E8"/>
                </a:solidFill>
                <a:hlinkClick r:id="rId4"/>
              </a:rPr>
              <a:t>https://en.wikipedia.org/wiki/Mount_Ararat</a:t>
            </a:r>
            <a:endParaRPr sz="9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4A86E8"/>
                </a:solidFill>
                <a:hlinkClick r:id="rId5"/>
              </a:rPr>
              <a:t>https://en.wikipedia.org/wiki/Ishak_Pasha_Palace</a:t>
            </a:r>
            <a:endParaRPr sz="9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5575" y="1786963"/>
            <a:ext cx="2037375" cy="19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2450" y="1786975"/>
            <a:ext cx="1912924" cy="19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050" y="1786975"/>
            <a:ext cx="1912926" cy="195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/>
        </p:nvSpPr>
        <p:spPr>
          <a:xfrm>
            <a:off x="1419600" y="435800"/>
            <a:ext cx="50829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EDA </a:t>
            </a:r>
            <a:endParaRPr sz="2400"/>
          </a:p>
        </p:txBody>
      </p:sp>
      <p:sp>
        <p:nvSpPr>
          <p:cNvPr id="113" name="Google Shape;113;p27"/>
          <p:cNvSpPr txBox="1"/>
          <p:nvPr/>
        </p:nvSpPr>
        <p:spPr>
          <a:xfrm>
            <a:off x="1419600" y="1157325"/>
            <a:ext cx="5082900" cy="21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Worked with 1968 rows where ratio is % 50- % 50 for travel and geography subreddits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1: travel , 0: geography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% 46 of the selftext is null (pareto distribution: ‘80-20 rule’; 80 for 0 and 20 for 1)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missing data is filled as ‘unknown’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/>
        </p:nvSpPr>
        <p:spPr>
          <a:xfrm>
            <a:off x="696700" y="601500"/>
            <a:ext cx="3228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FEATURES</a:t>
            </a:r>
            <a:endParaRPr sz="2400"/>
          </a:p>
        </p:txBody>
      </p:sp>
      <p:sp>
        <p:nvSpPr>
          <p:cNvPr id="119" name="Google Shape;119;p28"/>
          <p:cNvSpPr txBox="1"/>
          <p:nvPr/>
        </p:nvSpPr>
        <p:spPr>
          <a:xfrm>
            <a:off x="590950" y="1102800"/>
            <a:ext cx="340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 1: use only ‘title’ </a:t>
            </a:r>
            <a:r>
              <a:rPr lang="en" sz="1200">
                <a:solidFill>
                  <a:schemeClr val="dk1"/>
                </a:solidFill>
              </a:rPr>
              <a:t>-</a:t>
            </a:r>
            <a:r>
              <a:rPr lang="en" sz="1200">
                <a:solidFill>
                  <a:srgbClr val="E06666"/>
                </a:solidFill>
              </a:rPr>
              <a:t>bad performance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 2: ‘title’ + ‘selftext’ -</a:t>
            </a:r>
            <a:r>
              <a:rPr lang="en" sz="1200">
                <a:solidFill>
                  <a:srgbClr val="38761D"/>
                </a:solidFill>
              </a:rPr>
              <a:t>used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8"/>
          <p:cNvSpPr txBox="1"/>
          <p:nvPr/>
        </p:nvSpPr>
        <p:spPr>
          <a:xfrm>
            <a:off x="4764200" y="601500"/>
            <a:ext cx="3228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MODELS</a:t>
            </a:r>
            <a:endParaRPr sz="2400"/>
          </a:p>
        </p:txBody>
      </p:sp>
      <p:sp>
        <p:nvSpPr>
          <p:cNvPr id="121" name="Google Shape;121;p28"/>
          <p:cNvSpPr txBox="1"/>
          <p:nvPr/>
        </p:nvSpPr>
        <p:spPr>
          <a:xfrm>
            <a:off x="4529600" y="1140075"/>
            <a:ext cx="3697500" cy="3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 NAIVE BAYES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MN:MultiNomial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lang="en" sz="1000">
                <a:solidFill>
                  <a:schemeClr val="dk1"/>
                </a:solidFill>
              </a:rPr>
              <a:t>cvec:CountVectorizer</a:t>
            </a:r>
            <a:endParaRPr sz="10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		tfvec:TfidfVectorizer</a:t>
            </a:r>
            <a:endParaRPr sz="10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BN</a:t>
            </a:r>
            <a:r>
              <a:rPr lang="en" sz="1200">
                <a:solidFill>
                  <a:schemeClr val="dk1"/>
                </a:solidFill>
              </a:rPr>
              <a:t>:BernoulliNB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GN:GaussianNB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 SVM (SUPPORT VECTOR MACHINE)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200">
                <a:solidFill>
                  <a:schemeClr val="dk1"/>
                </a:solidFill>
              </a:rPr>
              <a:t>SVC:Support Vector Classification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		</a:t>
            </a:r>
            <a:r>
              <a:rPr lang="en" sz="1100">
                <a:solidFill>
                  <a:schemeClr val="dk1"/>
                </a:solidFill>
              </a:rPr>
              <a:t>lin: linear kernel </a:t>
            </a:r>
            <a:r>
              <a:rPr lang="en" sz="1100">
                <a:solidFill>
                  <a:schemeClr val="dk1"/>
                </a:solidFill>
              </a:rPr>
              <a:t>-</a:t>
            </a:r>
            <a:r>
              <a:rPr lang="en" sz="1100">
                <a:solidFill>
                  <a:srgbClr val="38761D"/>
                </a:solidFill>
              </a:rPr>
              <a:t>used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			</a:t>
            </a:r>
            <a:r>
              <a:rPr lang="en" sz="1000"/>
              <a:t>cvec:CountVectorizer</a:t>
            </a:r>
            <a:endParaRPr sz="1000"/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tfvec:TfidfVectorizer</a:t>
            </a:r>
            <a:endParaRPr sz="1000"/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hvec: HashingVectorizer</a:t>
            </a:r>
            <a:endParaRPr sz="10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pol: poly kernel -</a:t>
            </a:r>
            <a:r>
              <a:rPr lang="en" sz="1100">
                <a:solidFill>
                  <a:srgbClr val="E06666"/>
                </a:solidFill>
              </a:rPr>
              <a:t>bad performance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 LOGISTIC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l2: ridge penalty -</a:t>
            </a:r>
            <a:r>
              <a:rPr lang="en" sz="1200">
                <a:solidFill>
                  <a:srgbClr val="38761D"/>
                </a:solidFill>
              </a:rPr>
              <a:t>used</a:t>
            </a:r>
            <a:endParaRPr sz="1200">
              <a:solidFill>
                <a:srgbClr val="38761D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l1: lasso penalty -</a:t>
            </a:r>
            <a:r>
              <a:rPr lang="en" sz="1200">
                <a:solidFill>
                  <a:srgbClr val="E06666"/>
                </a:solidFill>
              </a:rPr>
              <a:t>bad performance</a:t>
            </a:r>
            <a:endParaRPr sz="1200">
              <a:solidFill>
                <a:srgbClr val="E06666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8761D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25" y="3664426"/>
            <a:ext cx="2946951" cy="9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/>
        </p:nvSpPr>
        <p:spPr>
          <a:xfrm>
            <a:off x="337350" y="155925"/>
            <a:ext cx="50829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Internally Comparing the </a:t>
            </a:r>
            <a:r>
              <a:rPr lang="en" sz="2400"/>
              <a:t>Models</a:t>
            </a:r>
            <a:br>
              <a:rPr lang="en" sz="2400"/>
            </a:br>
            <a:endParaRPr sz="2400"/>
          </a:p>
        </p:txBody>
      </p:sp>
      <p:sp>
        <p:nvSpPr>
          <p:cNvPr id="128" name="Google Shape;128;p29"/>
          <p:cNvSpPr txBox="1"/>
          <p:nvPr/>
        </p:nvSpPr>
        <p:spPr>
          <a:xfrm>
            <a:off x="6693075" y="809625"/>
            <a:ext cx="2298900" cy="4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score of the Grid Search is the cross val score based on the given parameters.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Regarding to </a:t>
            </a:r>
            <a:r>
              <a:rPr lang="en">
                <a:solidFill>
                  <a:schemeClr val="dk1"/>
                </a:solidFill>
              </a:rPr>
              <a:t>output of </a:t>
            </a:r>
            <a:r>
              <a:rPr lang="en"/>
              <a:t>Grid search Models have high variance and high bias.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less feature the better result for score as it seems in the table but for HashVectorizing is vice versa.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you need to play with parameters intuitively and can find better test score relatively.</a:t>
            </a:r>
            <a:endParaRPr/>
          </a:p>
        </p:txBody>
      </p:sp>
      <p:pic>
        <p:nvPicPr>
          <p:cNvPr id="129" name="Google Shape;1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9625"/>
            <a:ext cx="6425524" cy="364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/>
        </p:nvSpPr>
        <p:spPr>
          <a:xfrm>
            <a:off x="337350" y="155925"/>
            <a:ext cx="50829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 of the Models</a:t>
            </a:r>
            <a:br>
              <a:rPr lang="en" sz="2400"/>
            </a:br>
            <a:endParaRPr sz="2400"/>
          </a:p>
        </p:txBody>
      </p:sp>
      <p:sp>
        <p:nvSpPr>
          <p:cNvPr id="135" name="Google Shape;135;p30"/>
          <p:cNvSpPr txBox="1"/>
          <p:nvPr/>
        </p:nvSpPr>
        <p:spPr>
          <a:xfrm>
            <a:off x="6430050" y="809625"/>
            <a:ext cx="22989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SVC gives the best test score. It is not in sweet spot but it is close 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we want to avoid from variance then we can choose the LOG model alternatively by conceding 3 points accuracy.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6" name="Google Shape;1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9625"/>
            <a:ext cx="5490324" cy="418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5025" y="4265900"/>
            <a:ext cx="1768950" cy="7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0"/>
          <p:cNvSpPr txBox="1"/>
          <p:nvPr/>
        </p:nvSpPr>
        <p:spPr>
          <a:xfrm>
            <a:off x="6835625" y="3975488"/>
            <a:ext cx="17688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/>
        </p:nvSpPr>
        <p:spPr>
          <a:xfrm>
            <a:off x="1201600" y="501375"/>
            <a:ext cx="50829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SUMMARY</a:t>
            </a:r>
            <a:r>
              <a:rPr lang="en" sz="2400"/>
              <a:t> </a:t>
            </a:r>
            <a:endParaRPr sz="2400"/>
          </a:p>
        </p:txBody>
      </p:sp>
      <p:sp>
        <p:nvSpPr>
          <p:cNvPr id="144" name="Google Shape;144;p31"/>
          <p:cNvSpPr txBox="1"/>
          <p:nvPr/>
        </p:nvSpPr>
        <p:spPr>
          <a:xfrm>
            <a:off x="1354000" y="1129225"/>
            <a:ext cx="50829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Give sufficient/right data take right result. Remember title and merged features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 score of cross val means everything is ok 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Be in doubt if it gives high score like above % 95 . High cross val score doesn’t mean you find the best model.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may cause of high variance and so useless model. Play with different parameters to find better result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may go back and update/change main data if needs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